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4490342" y="1749082"/>
            <a:ext cx="8510993" cy="1535367"/>
          </a:xfrm>
          <a:prstGeom prst="rect">
            <a:avLst/>
          </a:prstGeom>
        </p:spPr>
        <p:txBody>
          <a:bodyPr anchor="b"/>
          <a:lstStyle>
            <a:lvl1pPr algn="r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4730065" y="4947577"/>
            <a:ext cx="8271270" cy="1535366"/>
          </a:xfrm>
          <a:prstGeom prst="rect">
            <a:avLst/>
          </a:prstGeom>
        </p:spPr>
        <p:txBody>
          <a:bodyPr anchor="t"/>
          <a:lstStyle>
            <a:lvl1pPr marL="0" indent="0" algn="r">
              <a:spcBef>
                <a:spcPts val="0"/>
              </a:spcBef>
              <a:buSzTx/>
              <a:buNone/>
              <a:defRPr sz="3200"/>
            </a:lvl1pPr>
            <a:lvl2pPr marL="0" indent="228600" algn="r">
              <a:spcBef>
                <a:spcPts val="0"/>
              </a:spcBef>
              <a:buSzTx/>
              <a:buNone/>
              <a:defRPr sz="3200"/>
            </a:lvl2pPr>
            <a:lvl3pPr marL="0" indent="457200" algn="r">
              <a:spcBef>
                <a:spcPts val="0"/>
              </a:spcBef>
              <a:buSzTx/>
              <a:buNone/>
              <a:defRPr sz="3200"/>
            </a:lvl3pPr>
            <a:lvl4pPr marL="0" indent="685800" algn="r">
              <a:spcBef>
                <a:spcPts val="0"/>
              </a:spcBef>
              <a:buSzTx/>
              <a:buNone/>
              <a:defRPr sz="3200"/>
            </a:lvl4pPr>
            <a:lvl5pPr marL="0" indent="914400" algn="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One</a:t>
            </a:r>
            <a:endParaRPr sz="32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Two</a:t>
            </a:r>
            <a:endParaRPr sz="32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Three</a:t>
            </a:r>
            <a:endParaRPr sz="32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Four</a:t>
            </a:r>
            <a:endParaRPr sz="32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One</a:t>
            </a:r>
            <a:endParaRPr sz="32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Two</a:t>
            </a:r>
            <a:endParaRPr sz="32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Three</a:t>
            </a:r>
            <a:endParaRPr sz="32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Four</a:t>
            </a:r>
            <a:endParaRPr sz="32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One</a:t>
            </a:r>
            <a:endParaRPr sz="32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Two</a:t>
            </a:r>
            <a:endParaRPr sz="32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Three</a:t>
            </a:r>
            <a:endParaRPr sz="32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Four</a:t>
            </a:r>
            <a:endParaRPr sz="32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One</a:t>
            </a:r>
            <a:endParaRPr sz="36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Two</a:t>
            </a:r>
            <a:endParaRPr sz="36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Three</a:t>
            </a:r>
            <a:endParaRPr sz="36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Four</a:t>
            </a:r>
            <a:endParaRPr sz="36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Body Level One</a:t>
            </a:r>
            <a:endParaRPr sz="28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Body Level Two</a:t>
            </a:r>
            <a:endParaRPr sz="28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Body Level Three</a:t>
            </a:r>
            <a:endParaRPr sz="28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Body Level Four</a:t>
            </a:r>
            <a:endParaRPr sz="28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One</a:t>
            </a:r>
            <a:endParaRPr sz="36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Two</a:t>
            </a:r>
            <a:endParaRPr sz="36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Three</a:t>
            </a:r>
            <a:endParaRPr sz="36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Four</a:t>
            </a:r>
            <a:endParaRPr sz="36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26E9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One</a:t>
            </a:r>
            <a:endParaRPr sz="3600">
              <a:solidFill>
                <a:srgbClr val="26E9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Two</a:t>
            </a:r>
            <a:endParaRPr sz="3600">
              <a:solidFill>
                <a:srgbClr val="26E9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Three</a:t>
            </a:r>
            <a:endParaRPr sz="3600">
              <a:solidFill>
                <a:srgbClr val="26E9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Four</a:t>
            </a:r>
            <a:endParaRPr sz="3600">
              <a:solidFill>
                <a:srgbClr val="26E9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solidFill>
            <a:srgbClr val="26E9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github.com/icoming/FlashGraph/tree/dev-zd/matrix/eigensolver" TargetMode="External"/><Relationship Id="rId3" Type="http://schemas.openxmlformats.org/officeDocument/2006/relationships/hyperlink" Target="https://github.com/openconnectome/ocpblaze" TargetMode="External"/><Relationship Id="rId4" Type="http://schemas.openxmlformats.org/officeDocument/2006/relationships/hyperlink" Target="https://github.com/openconnectome/surface-extractor" TargetMode="Externa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neurodata.io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github.com/openconnectome/ocpblaze" TargetMode="Externa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openxmlformats.org/officeDocument/2006/relationships/hyperlink" Target="http://dsp061.pha.jhu.edu/ocp/overlay/0.4/dsp061.pha.jhu.edu/mniatlas/desikan/dsp061.pha.jhu.edu/mniatlas/image/xy/0/0,182/0,218/91/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723900" y="7251700"/>
            <a:ext cx="11544300" cy="1816100"/>
          </a:xfrm>
          <a:prstGeom prst="rect">
            <a:avLst/>
          </a:prstGeom>
          <a:gradFill>
            <a:gsLst>
              <a:gs pos="0">
                <a:srgbClr val="FBFBFB">
                  <a:alpha val="44000"/>
                </a:srgbClr>
              </a:gs>
              <a:gs pos="100000">
                <a:srgbClr val="BEBEBE">
                  <a:alpha val="44000"/>
                </a:srgb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33" name="Shape 33"/>
          <p:cNvSpPr/>
          <p:nvPr>
            <p:ph type="title"/>
          </p:nvPr>
        </p:nvSpPr>
        <p:spPr>
          <a:xfrm>
            <a:off x="952500" y="760988"/>
            <a:ext cx="11099800" cy="2159001"/>
          </a:xfrm>
          <a:prstGeom prst="rect">
            <a:avLst/>
          </a:prstGeom>
        </p:spPr>
        <p:txBody>
          <a:bodyPr/>
          <a:lstStyle>
            <a:lvl1pPr defTabSz="332993">
              <a:defRPr sz="456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560">
                <a:solidFill>
                  <a:srgbClr val="26E9FF"/>
                </a:solidFill>
              </a:rPr>
              <a:t>From RAGs to Riches: Utilizing Richly Attributed Graphs to Reason from Heterogeneous Data</a:t>
            </a:r>
          </a:p>
        </p:txBody>
      </p:sp>
      <p:sp>
        <p:nvSpPr>
          <p:cNvPr id="34" name="Shape 34"/>
          <p:cNvSpPr/>
          <p:nvPr/>
        </p:nvSpPr>
        <p:spPr>
          <a:xfrm>
            <a:off x="1270000" y="4959406"/>
            <a:ext cx="10464800" cy="1470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200">
                <a:solidFill>
                  <a:srgbClr val="7AF0EA"/>
                </a:solidFill>
              </a:rPr>
              <a:t>SIMPLEX Monthly Progress Report </a:t>
            </a:r>
            <a:endParaRPr sz="3200">
              <a:solidFill>
                <a:srgbClr val="7AF0EA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7AF0EA"/>
                </a:solidFill>
              </a:rPr>
              <a:t>[Aug 1, 2015 – Aug 31, 2015]</a:t>
            </a:r>
          </a:p>
        </p:txBody>
      </p:sp>
      <p:pic>
        <p:nvPicPr>
          <p:cNvPr id="35" name="pasted-image.pd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000" y="7654925"/>
            <a:ext cx="3860800" cy="10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6" name="pasted-image.pd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02652" y="7654925"/>
            <a:ext cx="1986846" cy="10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7" name="pasted-image.pdf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280400" y="7654925"/>
            <a:ext cx="3441700" cy="10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hape 38"/>
          <p:cNvSpPr/>
          <p:nvPr/>
        </p:nvSpPr>
        <p:spPr>
          <a:xfrm>
            <a:off x="1270000" y="3204514"/>
            <a:ext cx="10464800" cy="1470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/>
            </a:pPr>
            <a:r>
              <a:rPr sz="3200">
                <a:solidFill>
                  <a:srgbClr val="7AF0EA"/>
                </a:solidFill>
              </a:rPr>
              <a:t>PI: Joshua Vogelstein</a:t>
            </a:r>
            <a:endParaRPr sz="3200">
              <a:solidFill>
                <a:srgbClr val="7AF0EA"/>
              </a:solidFill>
            </a:endParaRPr>
          </a:p>
          <a:p>
            <a:pPr lvl="0">
              <a:defRPr sz="1800"/>
            </a:pPr>
            <a:r>
              <a:rPr sz="3200">
                <a:solidFill>
                  <a:srgbClr val="7AF0EA"/>
                </a:solidFill>
              </a:rPr>
              <a:t>Johns Hopkins University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Software Development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Software</a:t>
            </a:r>
            <a:endParaRPr b="1" sz="360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FlashGraph: </a:t>
            </a:r>
            <a:r>
              <a:rPr sz="3600" u="sng">
                <a:solidFill>
                  <a:srgbClr val="26E9FF"/>
                </a:solidFill>
                <a:hlinkClick r:id="rId2" invalidUrl="" action="" tgtFrame="" tooltip="" history="1" highlightClick="0" endSnd="0"/>
              </a:rPr>
              <a:t>https://github.com/icoming/FlashGraph</a:t>
            </a:r>
            <a:endParaRPr sz="36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NeuroBlaze: </a:t>
            </a:r>
            <a:r>
              <a:rPr sz="3600" u="sng">
                <a:solidFill>
                  <a:srgbClr val="26E9FF"/>
                </a:solidFill>
                <a:hlinkClick r:id="rId3" invalidUrl="" action="" tgtFrame="" tooltip="" history="1" highlightClick="0" endSnd="0"/>
              </a:rPr>
              <a:t>https://github.com/openconnectome/ocpblaze</a:t>
            </a:r>
            <a:endParaRPr sz="36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NeuroSurf: </a:t>
            </a:r>
            <a:r>
              <a:rPr sz="3600" u="sng">
                <a:solidFill>
                  <a:srgbClr val="26E9FF"/>
                </a:solidFill>
                <a:hlinkClick r:id="rId4" invalidUrl="" action="" tgtFrame="" tooltip="" history="1" highlightClick="0" endSnd="0"/>
              </a:rPr>
              <a:t>https://github.com/openconnectome/surface-extractor</a:t>
            </a:r>
            <a:r>
              <a:rPr sz="3600">
                <a:solidFill>
                  <a:srgbClr val="26E9FF"/>
                </a:solidFill>
              </a:rPr>
              <a:t> 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/>
          </p:nvPr>
        </p:nvSpPr>
        <p:spPr>
          <a:xfrm>
            <a:off x="1759904" y="444500"/>
            <a:ext cx="9484992" cy="2159000"/>
          </a:xfrm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Programmatic challenges and requests for PM action</a:t>
            </a:r>
          </a:p>
        </p:txBody>
      </p:sp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449833">
              <a:spcBef>
                <a:spcPts val="3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772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Key challenges and/or associated risk: </a:t>
            </a:r>
            <a:endParaRPr b="1" sz="2772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marL="342264" indent="-342264" defTabSz="449833">
              <a:spcBef>
                <a:spcPts val="3200"/>
              </a:spcBef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26E9FF"/>
                </a:solidFill>
              </a:rPr>
              <a:t>For RAG construction,we have devised a novel model and inference method, which has compelling preliminary results, and requires significant additional theoretical and numerical analysis.</a:t>
            </a:r>
            <a:endParaRPr sz="2772">
              <a:solidFill>
                <a:srgbClr val="26E9FF"/>
              </a:solidFill>
            </a:endParaRPr>
          </a:p>
          <a:p>
            <a:pPr lvl="0" marL="0" indent="0" defTabSz="449833">
              <a:spcBef>
                <a:spcPts val="3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772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Request for action: </a:t>
            </a:r>
            <a:endParaRPr b="1" sz="2772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marL="0" indent="0" defTabSz="449833">
              <a:spcBef>
                <a:spcPts val="3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sz="2772">
                <a:solidFill>
                  <a:srgbClr val="26E9FF"/>
                </a:solidFill>
              </a:rPr>
              <a:t>No action requested.</a:t>
            </a:r>
            <a:endParaRPr sz="2772">
              <a:solidFill>
                <a:srgbClr val="26E9FF"/>
              </a:solidFill>
            </a:endParaRPr>
          </a:p>
          <a:p>
            <a:pPr lvl="0" marL="0" indent="0" defTabSz="449833">
              <a:spcBef>
                <a:spcPts val="3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2772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marL="0" indent="0" defTabSz="449833">
              <a:spcBef>
                <a:spcPts val="32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endParaRPr b="1" sz="2772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500">
                <a:solidFill>
                  <a:srgbClr val="26E9FF"/>
                </a:solidFill>
              </a:rPr>
              <a:t>Technical Executive Overview</a:t>
            </a: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408940">
              <a:spcBef>
                <a:spcPts val="2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52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Technical Accomplishments</a:t>
            </a:r>
            <a:endParaRPr b="1" sz="252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i="1" sz="2520">
                <a:solidFill>
                  <a:srgbClr val="26E9FF"/>
                </a:solidFill>
              </a:rPr>
              <a:t>RAG Embedding (Tensor Factorization):</a:t>
            </a:r>
            <a:r>
              <a:rPr sz="2520">
                <a:solidFill>
                  <a:srgbClr val="26E9FF"/>
                </a:solidFill>
              </a:rPr>
              <a:t> benchmarked FlashMatrix eigensolver against competitors, we are better :)</a:t>
            </a:r>
            <a:endParaRPr sz="2520">
              <a:solidFill>
                <a:srgbClr val="26E9FF"/>
              </a:solidFill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i="1" sz="2520">
                <a:solidFill>
                  <a:srgbClr val="26E9FF"/>
                </a:solidFill>
              </a:rPr>
              <a:t>Data Management (Dense Arrays):</a:t>
            </a:r>
            <a:r>
              <a:rPr sz="2520">
                <a:solidFill>
                  <a:srgbClr val="26E9FF"/>
                </a:solidFill>
              </a:rPr>
              <a:t> benchmarked NeuroBlaze against OCP, several factor speedup</a:t>
            </a:r>
            <a:endParaRPr sz="2520">
              <a:solidFill>
                <a:srgbClr val="26E9FF"/>
              </a:solidFill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i="1" sz="2520">
                <a:solidFill>
                  <a:srgbClr val="26E9FF"/>
                </a:solidFill>
              </a:rPr>
              <a:t>Data Ingest (Diffusion MRI):</a:t>
            </a:r>
            <a:r>
              <a:rPr sz="2520">
                <a:solidFill>
                  <a:srgbClr val="26E9FF"/>
                </a:solidFill>
              </a:rPr>
              <a:t> processing 20 additional datasets to obtain over 2000 new DTI derived brain graphs</a:t>
            </a:r>
            <a:endParaRPr sz="2520">
              <a:solidFill>
                <a:srgbClr val="26E9FF"/>
              </a:solidFill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i="1" sz="2520">
                <a:solidFill>
                  <a:srgbClr val="26E9FF"/>
                </a:solidFill>
              </a:rPr>
              <a:t>RAG Construct (Random Walks):</a:t>
            </a:r>
            <a:r>
              <a:rPr sz="2520">
                <a:solidFill>
                  <a:srgbClr val="26E9FF"/>
                </a:solidFill>
              </a:rPr>
              <a:t> Developed new RAG generative model and inference technique that significantly outperform previous joint embedding strategies</a:t>
            </a:r>
            <a:endParaRPr sz="2520">
              <a:solidFill>
                <a:srgbClr val="26E9FF"/>
              </a:solidFill>
            </a:endParaRPr>
          </a:p>
          <a:p>
            <a:pPr lvl="0" marL="0" indent="0" defTabSz="408940">
              <a:spcBef>
                <a:spcPts val="29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52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Other Organizational Updates</a:t>
            </a:r>
            <a:endParaRPr b="1" sz="252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2520">
                <a:solidFill>
                  <a:srgbClr val="26E9FF"/>
                </a:solidFill>
              </a:rPr>
              <a:t>Created umbrella organization called NeuroData, to emphasis more generality over merely connectomes at a single scale</a:t>
            </a:r>
            <a:endParaRPr sz="2520">
              <a:solidFill>
                <a:srgbClr val="26E9FF"/>
              </a:solidFill>
            </a:endParaRPr>
          </a:p>
          <a:p>
            <a:pPr lvl="0" marL="311150" indent="-311150" defTabSz="40894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2520">
                <a:solidFill>
                  <a:srgbClr val="26E9FF"/>
                </a:solidFill>
              </a:rPr>
              <a:t>Launched new website </a:t>
            </a:r>
            <a:r>
              <a:rPr sz="2520" u="sng">
                <a:solidFill>
                  <a:srgbClr val="26E9FF"/>
                </a:solidFill>
                <a:hlinkClick r:id="rId2" invalidUrl="" action="" tgtFrame="" tooltip="" history="1" highlightClick="0" endSnd="0"/>
              </a:rPr>
              <a:t>http://neurodata.io</a:t>
            </a:r>
            <a:r>
              <a:rPr sz="2520">
                <a:solidFill>
                  <a:srgbClr val="26E9FF"/>
                </a:solidFill>
              </a:rPr>
              <a:t>, is live, will be fully operational shortly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RAG Embedding – Tensor Factorization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812800" y="2717800"/>
            <a:ext cx="6718300" cy="6286500"/>
          </a:xfrm>
          <a:prstGeom prst="rect">
            <a:avLst/>
          </a:prstGeom>
        </p:spPr>
        <p:txBody>
          <a:bodyPr/>
          <a:lstStyle/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Benchmarking against other in-memory and some distributed memory eigensolvers</a:t>
            </a:r>
            <a:endParaRPr sz="28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began exploring possible NMF implementations to backend</a:t>
            </a:r>
          </a:p>
        </p:txBody>
      </p:sp>
      <p:graphicFrame>
        <p:nvGraphicFramePr>
          <p:cNvPr id="45" name="Table 45"/>
          <p:cNvGraphicFramePr/>
          <p:nvPr/>
        </p:nvGraphicFramePr>
        <p:xfrm>
          <a:off x="8140700" y="3911600"/>
          <a:ext cx="4191000" cy="412496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1" rtl="0">
                <a:tableStyleId>{4C3C2611-4C71-4FC5-86AE-919BDF0F9419}</a:tableStyleId>
              </a:tblPr>
              <a:tblGrid>
                <a:gridCol w="1955800"/>
                <a:gridCol w="2235200"/>
              </a:tblGrid>
              <a:tr h="9652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singular values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residual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815339"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10563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4.067819E-13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89940"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10442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1.044935E-13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77240"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9531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2.527054E-13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77240"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7905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9.656768E-14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Data Management - Dense Arrays</a:t>
            </a:r>
          </a:p>
        </p:txBody>
      </p:sp>
      <p:sp>
        <p:nvSpPr>
          <p:cNvPr id="48" name="Shape 48"/>
          <p:cNvSpPr/>
          <p:nvPr>
            <p:ph type="body" idx="1"/>
          </p:nvPr>
        </p:nvSpPr>
        <p:spPr>
          <a:xfrm>
            <a:off x="406400" y="2603500"/>
            <a:ext cx="63754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continuous progress on speeding up and benchmarking</a:t>
            </a:r>
            <a:endParaRPr sz="28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code: </a:t>
            </a:r>
            <a:r>
              <a:rPr sz="2800" u="sng">
                <a:solidFill>
                  <a:srgbClr val="26E9FF"/>
                </a:solidFill>
                <a:hlinkClick r:id="rId2" invalidUrl="" action="" tgtFrame="" tooltip="" history="1" highlightClick="0" endSnd="0"/>
              </a:rPr>
              <a:t>https://github.com/openconnectome/ocpblaze</a:t>
            </a:r>
          </a:p>
        </p:txBody>
      </p:sp>
      <p:graphicFrame>
        <p:nvGraphicFramePr>
          <p:cNvPr id="49" name="Table 49"/>
          <p:cNvGraphicFramePr/>
          <p:nvPr/>
        </p:nvGraphicFramePr>
        <p:xfrm>
          <a:off x="7200900" y="3606800"/>
          <a:ext cx="4851400" cy="28702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387600"/>
                <a:gridCol w="1320800"/>
                <a:gridCol w="1143000"/>
              </a:tblGrid>
              <a:tr h="8890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Premlinary Timings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OCP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Blaze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53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512x512x16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0.478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0.171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53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1024x1024x16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1.699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0.709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53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2048x2048x16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6.696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2.612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495300">
                <a:tc>
                  <a:txBody>
                    <a:bodyPr/>
                    <a:lstStyle/>
                    <a:p>
                      <a:pPr lvl="0" defTabSz="9144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b="1" sz="2600">
                          <a:solidFill>
                            <a:srgbClr val="FFFFFF"/>
                          </a:solidFill>
                          <a:sym typeface="Helvetica"/>
                        </a:rPr>
                        <a:t>4096x4096x16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24.919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lvl="0" defTabSz="914400"/>
                      <a:r>
                        <a:rPr sz="2600"/>
                        <a:t>8.87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Data Management - Sparse Arrays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xfrm>
            <a:off x="406400" y="2603500"/>
            <a:ext cx="63754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Began exploring surface compression</a:t>
            </a:r>
            <a:endParaRPr sz="28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Began exploring surface visualization</a:t>
            </a:r>
            <a:endParaRPr sz="28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Began exploring a surface database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Data Ingest - Diffusion MRI</a:t>
            </a:r>
          </a:p>
        </p:txBody>
      </p:sp>
      <p:pic>
        <p:nvPicPr>
          <p:cNvPr id="55" name="Screen_Shot_2015_07_30_at_8_38_01_AM.png"/>
          <p:cNvPicPr/>
          <p:nvPr/>
        </p:nvPicPr>
        <p:blipFill>
          <a:blip r:embed="rId2">
            <a:extLst/>
          </a:blip>
          <a:srcRect l="0" t="0" r="0" b="1446"/>
          <a:stretch>
            <a:fillRect/>
          </a:stretch>
        </p:blipFill>
        <p:spPr>
          <a:xfrm>
            <a:off x="7392810" y="2832100"/>
            <a:ext cx="5156483" cy="6057900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Shape 56"/>
          <p:cNvSpPr/>
          <p:nvPr/>
        </p:nvSpPr>
        <p:spPr>
          <a:xfrm>
            <a:off x="7482230" y="8889999"/>
            <a:ext cx="5156201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200" u="sng">
                <a:solidFill>
                  <a:srgbClr val="FFFFFF"/>
                </a:solidFill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 u="none">
                <a:solidFill>
                  <a:srgbClr val="000000"/>
                </a:solidFill>
              </a:defRPr>
            </a:pPr>
            <a:r>
              <a:rPr sz="1200" u="sng">
                <a:solidFill>
                  <a:srgbClr val="FFFFFF"/>
                </a:solidFill>
                <a:hlinkClick r:id="rId3" invalidUrl="" action="" tgtFrame="" tooltip="" history="1" highlightClick="0" endSnd="0"/>
              </a:rPr>
              <a:t>http://dsp061.pha.jhu.edu/ocp/overlay/0.4/dsp061.pha.jhu.edu/mniatlas/desikan/dsp061.pha.jhu.edu/mniatlas/image/xy/0/0,182/0,218/91/</a:t>
            </a:r>
          </a:p>
        </p:txBody>
      </p:sp>
      <p:sp>
        <p:nvSpPr>
          <p:cNvPr id="57" name="Shape 57"/>
          <p:cNvSpPr/>
          <p:nvPr/>
        </p:nvSpPr>
        <p:spPr>
          <a:xfrm>
            <a:off x="171450" y="4270796"/>
            <a:ext cx="6896101" cy="3180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 lvl="0" marL="320040" indent="-320040" algn="l" defTabSz="420624">
              <a:buSzPct val="75000"/>
              <a:buChar char="•"/>
              <a:defRPr sz="1800"/>
            </a:pPr>
            <a:r>
              <a:rPr sz="2592">
                <a:solidFill>
                  <a:srgbClr val="26E9FF"/>
                </a:solidFill>
              </a:rPr>
              <a:t>Ran our first pediatric brain via Web-service</a:t>
            </a:r>
            <a:endParaRPr sz="2592">
              <a:solidFill>
                <a:srgbClr val="26E9FF"/>
              </a:solidFill>
            </a:endParaRPr>
          </a:p>
          <a:p>
            <a:pPr lvl="0" marL="320040" indent="-320040" algn="l" defTabSz="420624">
              <a:buSzPct val="75000"/>
              <a:buChar char="•"/>
              <a:defRPr sz="1800"/>
            </a:pPr>
            <a:r>
              <a:rPr sz="2592">
                <a:solidFill>
                  <a:srgbClr val="26E9FF"/>
                </a:solidFill>
              </a:rPr>
              <a:t>Feedback: “Again, I think your program will revolutionize the way we do research"</a:t>
            </a:r>
            <a:endParaRPr sz="2592">
              <a:solidFill>
                <a:srgbClr val="26E9FF"/>
              </a:solidFill>
            </a:endParaRPr>
          </a:p>
          <a:p>
            <a:pPr lvl="0" marL="320040" indent="-320040" algn="l" defTabSz="420624">
              <a:buSzPct val="75000"/>
              <a:buChar char="•"/>
              <a:defRPr sz="1800"/>
            </a:pPr>
            <a:r>
              <a:rPr sz="2592">
                <a:solidFill>
                  <a:srgbClr val="26E9FF"/>
                </a:solidFill>
              </a:rPr>
              <a:t>Running all data from the CoRR dataset</a:t>
            </a:r>
            <a:endParaRPr sz="2592">
              <a:solidFill>
                <a:srgbClr val="26E9FF"/>
              </a:solidFill>
            </a:endParaRPr>
          </a:p>
          <a:p>
            <a:pPr lvl="0" marL="320040" indent="-320040" algn="l" defTabSz="420624">
              <a:buSzPct val="75000"/>
              <a:buChar char="•"/>
              <a:defRPr sz="1800"/>
            </a:pPr>
            <a:r>
              <a:rPr sz="2592">
                <a:solidFill>
                  <a:srgbClr val="26E9FF"/>
                </a:solidFill>
              </a:rPr>
              <a:t>Deploying AMI to enable others to modify and run ad will</a:t>
            </a:r>
            <a:endParaRPr sz="2592">
              <a:solidFill>
                <a:srgbClr val="26E9FF"/>
              </a:solidFill>
            </a:endParaRP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Data Ingest - functional MRI</a:t>
            </a:r>
          </a:p>
        </p:txBody>
      </p:sp>
      <p:sp>
        <p:nvSpPr>
          <p:cNvPr id="60" name="Shape 60"/>
          <p:cNvSpPr/>
          <p:nvPr/>
        </p:nvSpPr>
        <p:spPr>
          <a:xfrm>
            <a:off x="171450" y="4270796"/>
            <a:ext cx="6382818" cy="3180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 lvl="0" marL="346709" indent="-346709" algn="l" defTabSz="455675">
              <a:buSzPct val="75000"/>
              <a:buChar char="•"/>
              <a:defRPr sz="1800"/>
            </a:pPr>
            <a:r>
              <a:rPr sz="2807">
                <a:solidFill>
                  <a:srgbClr val="26E9FF"/>
                </a:solidFill>
              </a:rPr>
              <a:t>Ran 64 different pipelines on 4 different datasets</a:t>
            </a:r>
            <a:endParaRPr sz="2807">
              <a:solidFill>
                <a:srgbClr val="26E9FF"/>
              </a:solidFill>
            </a:endParaRPr>
          </a:p>
          <a:p>
            <a:pPr lvl="0" marL="346709" indent="-346709" algn="l" defTabSz="455675">
              <a:buSzPct val="75000"/>
              <a:buChar char="•"/>
              <a:defRPr sz="1800"/>
            </a:pPr>
            <a:r>
              <a:rPr sz="2807">
                <a:solidFill>
                  <a:srgbClr val="26E9FF"/>
                </a:solidFill>
              </a:rPr>
              <a:t>Collecting the results now</a:t>
            </a:r>
            <a:endParaRPr sz="2807">
              <a:solidFill>
                <a:srgbClr val="26E9FF"/>
              </a:solidFill>
            </a:endParaRPr>
          </a:p>
          <a:p>
            <a:pPr lvl="0" marL="346709" indent="-346709" algn="l" defTabSz="455675">
              <a:buSzPct val="75000"/>
              <a:buChar char="•"/>
              <a:defRPr sz="1800"/>
            </a:pPr>
            <a:r>
              <a:rPr sz="2807">
                <a:solidFill>
                  <a:srgbClr val="26E9FF"/>
                </a:solidFill>
              </a:rPr>
              <a:t>There are steps that, so far, clearly are superior although historically have been thought inferior</a:t>
            </a:r>
            <a:endParaRPr sz="2807">
              <a:solidFill>
                <a:srgbClr val="26E9FF"/>
              </a:solidFill>
            </a:endParaRPr>
          </a:p>
        </p:txBody>
      </p:sp>
      <p:pic>
        <p:nvPicPr>
          <p:cNvPr id="61" name="KKIcompg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68762" y="4346858"/>
            <a:ext cx="5753929" cy="3028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RAG Construction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xfrm>
            <a:off x="952500" y="2374900"/>
            <a:ext cx="6743700" cy="62865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Novel RAG generative model</a:t>
            </a:r>
            <a:endParaRPr sz="28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Novel inference algorithm motivated by generative model</a:t>
            </a:r>
            <a:endParaRPr sz="2800">
              <a:solidFill>
                <a:srgbClr val="26E9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26E9FF"/>
                </a:solidFill>
              </a:rPr>
              <a:t>Under a simple simulation, new method achieves optimal performance, old methods achieve 86% or 28%</a:t>
            </a:r>
          </a:p>
        </p:txBody>
      </p:sp>
      <p:pic>
        <p:nvPicPr>
          <p:cNvPr id="65" name="Screenshot 2015-09-01 08.31.4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38907" y="3518240"/>
            <a:ext cx="4418022" cy="44443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title"/>
          </p:nvPr>
        </p:nvSpPr>
        <p:spPr>
          <a:xfrm>
            <a:off x="952500" y="444500"/>
            <a:ext cx="11099800" cy="1288432"/>
          </a:xfrm>
          <a:prstGeom prst="rect">
            <a:avLst/>
          </a:prstGeom>
        </p:spPr>
        <p:txBody>
          <a:bodyPr/>
          <a:lstStyle>
            <a:lvl1pPr>
              <a:defRPr b="1" sz="4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6E9FF"/>
                </a:solidFill>
              </a:rPr>
              <a:t>Potential Next Steps</a:t>
            </a:r>
          </a:p>
        </p:txBody>
      </p:sp>
      <p:sp>
        <p:nvSpPr>
          <p:cNvPr id="68" name="Shape 68"/>
          <p:cNvSpPr/>
          <p:nvPr>
            <p:ph type="body" idx="1"/>
          </p:nvPr>
        </p:nvSpPr>
        <p:spPr>
          <a:xfrm>
            <a:off x="952500" y="2031494"/>
            <a:ext cx="11630728" cy="7552230"/>
          </a:xfrm>
          <a:prstGeom prst="rect">
            <a:avLst/>
          </a:prstGeom>
        </p:spPr>
        <p:txBody>
          <a:bodyPr numCol="2" spcCol="581536" anchor="t"/>
          <a:lstStyle/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RAG Embedding</a:t>
            </a:r>
            <a:endParaRPr b="1" sz="360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Tensor Factorization: backend NMF</a:t>
            </a: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Data Management</a:t>
            </a:r>
            <a:endParaRPr b="1" sz="360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Dense Arrays: continue developing NeuroBlaze to v0.1</a:t>
            </a:r>
            <a:endParaRPr sz="3600">
              <a:solidFill>
                <a:srgbClr val="26E9FF"/>
              </a:solidFill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Sparse Arrays: add functionality to query &amp; visualize surfaces</a:t>
            </a: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Data Ingest</a:t>
            </a:r>
            <a:endParaRPr b="1" sz="360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Diffusion MRI - ingest several benchmark datasets</a:t>
            </a:r>
            <a:endParaRPr sz="3600">
              <a:solidFill>
                <a:srgbClr val="26E9FF"/>
              </a:solidFill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functional MRI - ingest fMRI data as a separate channel for each subject</a:t>
            </a:r>
            <a:endParaRPr sz="3600">
              <a:solidFill>
                <a:srgbClr val="26E9FF"/>
              </a:solidFill>
            </a:endParaRPr>
          </a:p>
          <a:p>
            <a:pPr lvl="0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26E9FF"/>
                </a:solidFill>
                <a:latin typeface="Helvetica"/>
                <a:ea typeface="Helvetica"/>
                <a:cs typeface="Helvetica"/>
                <a:sym typeface="Helvetica"/>
              </a:rPr>
              <a:t>RAG Construct</a:t>
            </a:r>
            <a:endParaRPr b="1" sz="3600">
              <a:solidFill>
                <a:srgbClr val="26E9FF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1">
              <a:spcBef>
                <a:spcPts val="0"/>
              </a:spcBef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26E9FF"/>
                </a:solidFill>
              </a:rPr>
              <a:t>Continue testing/exploring new model and inference method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